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5"/>
  </p:sldMasterIdLst>
  <p:notesMasterIdLst>
    <p:notesMasterId r:id="rId53"/>
  </p:notesMasterIdLst>
  <p:handoutMasterIdLst>
    <p:handoutMasterId r:id="rId54"/>
  </p:handoutMasterIdLst>
  <p:sldIdLst>
    <p:sldId id="1543" r:id="rId6"/>
    <p:sldId id="1630" r:id="rId7"/>
    <p:sldId id="1595" r:id="rId8"/>
    <p:sldId id="1596" r:id="rId9"/>
    <p:sldId id="1545" r:id="rId10"/>
    <p:sldId id="1615" r:id="rId11"/>
    <p:sldId id="1511" r:id="rId12"/>
    <p:sldId id="1554" r:id="rId13"/>
    <p:sldId id="1593" r:id="rId14"/>
    <p:sldId id="1581" r:id="rId15"/>
    <p:sldId id="1425" r:id="rId16"/>
    <p:sldId id="1423" r:id="rId17"/>
    <p:sldId id="1538" r:id="rId18"/>
    <p:sldId id="1597" r:id="rId19"/>
    <p:sldId id="1598" r:id="rId20"/>
    <p:sldId id="1624" r:id="rId21"/>
    <p:sldId id="1616" r:id="rId22"/>
    <p:sldId id="1599" r:id="rId23"/>
    <p:sldId id="1600" r:id="rId24"/>
    <p:sldId id="1617" r:id="rId25"/>
    <p:sldId id="1587" r:id="rId26"/>
    <p:sldId id="1618" r:id="rId27"/>
    <p:sldId id="1613" r:id="rId28"/>
    <p:sldId id="1634" r:id="rId29"/>
    <p:sldId id="1635" r:id="rId30"/>
    <p:sldId id="1636" r:id="rId31"/>
    <p:sldId id="1637" r:id="rId32"/>
    <p:sldId id="1641" r:id="rId33"/>
    <p:sldId id="1606" r:id="rId34"/>
    <p:sldId id="1628" r:id="rId35"/>
    <p:sldId id="1629" r:id="rId36"/>
    <p:sldId id="1639" r:id="rId37"/>
    <p:sldId id="1621" r:id="rId38"/>
    <p:sldId id="1608" r:id="rId39"/>
    <p:sldId id="1619" r:id="rId40"/>
    <p:sldId id="1620" r:id="rId41"/>
    <p:sldId id="1610" r:id="rId42"/>
    <p:sldId id="1625" r:id="rId43"/>
    <p:sldId id="1626" r:id="rId44"/>
    <p:sldId id="1627" r:id="rId45"/>
    <p:sldId id="1631" r:id="rId46"/>
    <p:sldId id="1640" r:id="rId47"/>
    <p:sldId id="1603" r:id="rId48"/>
    <p:sldId id="1632" r:id="rId49"/>
    <p:sldId id="1602" r:id="rId50"/>
    <p:sldId id="1579" r:id="rId51"/>
    <p:sldId id="1633" r:id="rId52"/>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3 minutes" id="{9506B022-2610-473D-9FAA-0AF6330CAD4F}">
          <p14:sldIdLst>
            <p14:sldId id="1543"/>
            <p14:sldId id="1630"/>
            <p14:sldId id="1595"/>
            <p14:sldId id="1596"/>
            <p14:sldId id="1545"/>
            <p14:sldId id="1615"/>
            <p14:sldId id="1511"/>
            <p14:sldId id="1554"/>
            <p14:sldId id="1593"/>
            <p14:sldId id="1581"/>
            <p14:sldId id="1425"/>
            <p14:sldId id="1423"/>
            <p14:sldId id="1538"/>
            <p14:sldId id="1597"/>
            <p14:sldId id="1598"/>
            <p14:sldId id="1624"/>
            <p14:sldId id="1616"/>
            <p14:sldId id="1599"/>
            <p14:sldId id="1600"/>
            <p14:sldId id="1617"/>
            <p14:sldId id="1587"/>
            <p14:sldId id="1618"/>
            <p14:sldId id="1613"/>
            <p14:sldId id="1634"/>
            <p14:sldId id="1635"/>
            <p14:sldId id="1636"/>
            <p14:sldId id="1637"/>
            <p14:sldId id="1641"/>
            <p14:sldId id="1606"/>
            <p14:sldId id="1628"/>
            <p14:sldId id="1629"/>
            <p14:sldId id="1639"/>
            <p14:sldId id="1621"/>
            <p14:sldId id="1608"/>
            <p14:sldId id="1619"/>
            <p14:sldId id="1620"/>
            <p14:sldId id="1610"/>
            <p14:sldId id="1625"/>
            <p14:sldId id="1626"/>
            <p14:sldId id="1627"/>
            <p14:sldId id="1631"/>
            <p14:sldId id="1640"/>
            <p14:sldId id="1603"/>
            <p14:sldId id="1632"/>
            <p14:sldId id="1602"/>
            <p14:sldId id="1579"/>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5252" autoAdjust="0"/>
  </p:normalViewPr>
  <p:slideViewPr>
    <p:cSldViewPr>
      <p:cViewPr varScale="1">
        <p:scale>
          <a:sx n="59" d="100"/>
          <a:sy n="59" d="100"/>
        </p:scale>
        <p:origin x="1172" y="4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6/4/2015 12:14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6/4/2015 12:14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18</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19</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1646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219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9043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3560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461"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6/4/2015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32932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smtClean="0"/>
              <a:t>Emphasize</a:t>
            </a:r>
            <a:r>
              <a:rPr lang="en-US" baseline="0" smtClean="0"/>
              <a:t> rapid </a:t>
            </a:r>
            <a:r>
              <a:rPr lang="en-US" baseline="0" dirty="0" smtClean="0"/>
              <a:t>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35</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39</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6/4/2015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then in a certified instance. Emphasize</a:t>
            </a:r>
            <a:r>
              <a:rPr lang="en-US" sz="2800" baseline="0" dirty="0" smtClean="0">
                <a:solidFill>
                  <a:schemeClr val="tx1"/>
                </a:solidFill>
              </a:rPr>
              <a:t> image mobility and Azure Files move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t>
            </a:r>
            <a:r>
              <a:rPr lang="en-US" sz="2800" baseline="0" smtClean="0">
                <a:solidFill>
                  <a:schemeClr val="tx1"/>
                </a:solidFill>
              </a:rPr>
              <a:t>and other key </a:t>
            </a:r>
            <a:r>
              <a:rPr lang="en-US" sz="2800" baseline="0" dirty="0" smtClean="0">
                <a:solidFill>
                  <a:schemeClr val="tx1"/>
                </a:solidFill>
              </a:rPr>
              <a:t>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42</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6/4/2015 12:14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6/4/2015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1.emf"/><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4.emf"/><Relationship Id="rId4" Type="http://schemas.openxmlformats.org/officeDocument/2006/relationships/image" Target="../media/image73.emf"/></Relationships>
</file>

<file path=ppt/slides/_rels/slide13.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5.png"/><Relationship Id="rId39" Type="http://schemas.openxmlformats.org/officeDocument/2006/relationships/image" Target="../media/image108.gif"/><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0.jpe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28.png"/><Relationship Id="rId68" Type="http://schemas.openxmlformats.org/officeDocument/2006/relationships/image" Target="../media/image132.png"/><Relationship Id="rId76" Type="http://schemas.openxmlformats.org/officeDocument/2006/relationships/image" Target="../media/image140.png"/><Relationship Id="rId7" Type="http://schemas.openxmlformats.org/officeDocument/2006/relationships/image" Target="../media/image79.png"/><Relationship Id="rId71" Type="http://schemas.openxmlformats.org/officeDocument/2006/relationships/image" Target="../media/image135.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1.jpe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23.png"/><Relationship Id="rId66" Type="http://schemas.openxmlformats.org/officeDocument/2006/relationships/image" Target="../media/image131.jpeg"/><Relationship Id="rId74" Type="http://schemas.openxmlformats.org/officeDocument/2006/relationships/image" Target="../media/image138.jpeg"/><Relationship Id="rId79" Type="http://schemas.openxmlformats.org/officeDocument/2006/relationships/image" Target="../media/image143.jpeg"/><Relationship Id="rId5" Type="http://schemas.openxmlformats.org/officeDocument/2006/relationships/image" Target="../media/image77.png"/><Relationship Id="rId61" Type="http://schemas.openxmlformats.org/officeDocument/2006/relationships/image" Target="../media/image126.png"/><Relationship Id="rId82" Type="http://schemas.openxmlformats.org/officeDocument/2006/relationships/image" Target="../media/image146.png"/><Relationship Id="rId10" Type="http://schemas.openxmlformats.org/officeDocument/2006/relationships/image" Target="../media/image20.png"/><Relationship Id="rId19" Type="http://schemas.openxmlformats.org/officeDocument/2006/relationships/image" Target="../media/image88.png"/><Relationship Id="rId31" Type="http://schemas.openxmlformats.org/officeDocument/2006/relationships/image" Target="../media/image100.png"/><Relationship Id="rId44" Type="http://schemas.openxmlformats.org/officeDocument/2006/relationships/image" Target="../media/image27.png"/><Relationship Id="rId52" Type="http://schemas.openxmlformats.org/officeDocument/2006/relationships/image" Target="../media/image119.png"/><Relationship Id="rId60" Type="http://schemas.openxmlformats.org/officeDocument/2006/relationships/image" Target="../media/image24.png"/><Relationship Id="rId65" Type="http://schemas.openxmlformats.org/officeDocument/2006/relationships/image" Target="../media/image130.png"/><Relationship Id="rId73" Type="http://schemas.openxmlformats.org/officeDocument/2006/relationships/image" Target="../media/image137.png"/><Relationship Id="rId78" Type="http://schemas.openxmlformats.org/officeDocument/2006/relationships/image" Target="../media/image142.png"/><Relationship Id="rId81" Type="http://schemas.openxmlformats.org/officeDocument/2006/relationships/image" Target="../media/image145.png"/><Relationship Id="rId4" Type="http://schemas.openxmlformats.org/officeDocument/2006/relationships/image" Target="../media/image19.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pn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29.png"/><Relationship Id="rId69" Type="http://schemas.openxmlformats.org/officeDocument/2006/relationships/image" Target="../media/image133.png"/><Relationship Id="rId77" Type="http://schemas.openxmlformats.org/officeDocument/2006/relationships/image" Target="../media/image141.jpg"/><Relationship Id="rId8" Type="http://schemas.openxmlformats.org/officeDocument/2006/relationships/image" Target="../media/image22.jpeg"/><Relationship Id="rId51" Type="http://schemas.openxmlformats.org/officeDocument/2006/relationships/image" Target="../media/image118.png"/><Relationship Id="rId72" Type="http://schemas.openxmlformats.org/officeDocument/2006/relationships/image" Target="../media/image136.jpg"/><Relationship Id="rId80" Type="http://schemas.openxmlformats.org/officeDocument/2006/relationships/image" Target="../media/image144.wmf"/><Relationship Id="rId3" Type="http://schemas.openxmlformats.org/officeDocument/2006/relationships/image" Target="../media/image76.png"/><Relationship Id="rId12" Type="http://schemas.openxmlformats.org/officeDocument/2006/relationships/image" Target="../media/image82.jpeg"/><Relationship Id="rId17" Type="http://schemas.openxmlformats.org/officeDocument/2006/relationships/image" Target="../media/image87.png"/><Relationship Id="rId25" Type="http://schemas.openxmlformats.org/officeDocument/2006/relationships/image" Target="../media/image94.pn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3.png"/><Relationship Id="rId59" Type="http://schemas.openxmlformats.org/officeDocument/2006/relationships/image" Target="../media/image125.png"/><Relationship Id="rId67" Type="http://schemas.openxmlformats.org/officeDocument/2006/relationships/image" Target="../media/image21.png"/><Relationship Id="rId20" Type="http://schemas.openxmlformats.org/officeDocument/2006/relationships/image" Target="../media/image89.png"/><Relationship Id="rId41" Type="http://schemas.openxmlformats.org/officeDocument/2006/relationships/image" Target="../media/image25.png"/><Relationship Id="rId54" Type="http://schemas.openxmlformats.org/officeDocument/2006/relationships/image" Target="../media/image121.png"/><Relationship Id="rId62" Type="http://schemas.openxmlformats.org/officeDocument/2006/relationships/image" Target="../media/image127.png"/><Relationship Id="rId70" Type="http://schemas.openxmlformats.org/officeDocument/2006/relationships/image" Target="../media/image134.jpeg"/><Relationship Id="rId75"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78.jpe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6.png"/><Relationship Id="rId57" Type="http://schemas.openxmlformats.org/officeDocument/2006/relationships/image" Target="../media/image12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18" Type="http://schemas.openxmlformats.org/officeDocument/2006/relationships/image" Target="../media/image155.png"/><Relationship Id="rId26" Type="http://schemas.openxmlformats.org/officeDocument/2006/relationships/image" Target="../media/image162.jpg"/><Relationship Id="rId39" Type="http://schemas.openxmlformats.org/officeDocument/2006/relationships/image" Target="../media/image172.png"/><Relationship Id="rId3" Type="http://schemas.openxmlformats.org/officeDocument/2006/relationships/image" Target="../media/image147.png"/><Relationship Id="rId21" Type="http://schemas.openxmlformats.org/officeDocument/2006/relationships/image" Target="../media/image158.emf"/><Relationship Id="rId34" Type="http://schemas.microsoft.com/office/2007/relationships/hdphoto" Target="../media/hdphoto9.wdp"/><Relationship Id="rId7" Type="http://schemas.openxmlformats.org/officeDocument/2006/relationships/image" Target="../media/image149.png"/><Relationship Id="rId12" Type="http://schemas.openxmlformats.org/officeDocument/2006/relationships/image" Target="../media/image152.png"/><Relationship Id="rId17" Type="http://schemas.microsoft.com/office/2007/relationships/hdphoto" Target="../media/hdphoto7.wdp"/><Relationship Id="rId25" Type="http://schemas.microsoft.com/office/2007/relationships/hdphoto" Target="../media/hdphoto8.wdp"/><Relationship Id="rId33" Type="http://schemas.openxmlformats.org/officeDocument/2006/relationships/image" Target="../media/image169.png"/><Relationship Id="rId38" Type="http://schemas.microsoft.com/office/2007/relationships/hdphoto" Target="../media/hdphoto11.wdp"/><Relationship Id="rId2" Type="http://schemas.openxmlformats.org/officeDocument/2006/relationships/notesSlide" Target="../notesSlides/notesSlide9.xml"/><Relationship Id="rId16" Type="http://schemas.openxmlformats.org/officeDocument/2006/relationships/image" Target="../media/image154.png"/><Relationship Id="rId20" Type="http://schemas.openxmlformats.org/officeDocument/2006/relationships/image" Target="../media/image157.png"/><Relationship Id="rId29" Type="http://schemas.openxmlformats.org/officeDocument/2006/relationships/image" Target="../media/image165.jp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51.emf"/><Relationship Id="rId24" Type="http://schemas.openxmlformats.org/officeDocument/2006/relationships/image" Target="../media/image161.png"/><Relationship Id="rId32" Type="http://schemas.openxmlformats.org/officeDocument/2006/relationships/image" Target="../media/image168.png"/><Relationship Id="rId37" Type="http://schemas.openxmlformats.org/officeDocument/2006/relationships/image" Target="../media/image171.png"/><Relationship Id="rId5" Type="http://schemas.openxmlformats.org/officeDocument/2006/relationships/image" Target="../media/image148.png"/><Relationship Id="rId15" Type="http://schemas.microsoft.com/office/2007/relationships/hdphoto" Target="../media/hdphoto6.wdp"/><Relationship Id="rId23" Type="http://schemas.openxmlformats.org/officeDocument/2006/relationships/image" Target="../media/image160.png"/><Relationship Id="rId28" Type="http://schemas.openxmlformats.org/officeDocument/2006/relationships/image" Target="../media/image164.jpg"/><Relationship Id="rId36" Type="http://schemas.microsoft.com/office/2007/relationships/hdphoto" Target="../media/hdphoto10.wdp"/><Relationship Id="rId10" Type="http://schemas.microsoft.com/office/2007/relationships/hdphoto" Target="../media/hdphoto4.wdp"/><Relationship Id="rId19" Type="http://schemas.openxmlformats.org/officeDocument/2006/relationships/image" Target="../media/image156.png"/><Relationship Id="rId31" Type="http://schemas.openxmlformats.org/officeDocument/2006/relationships/image" Target="../media/image167.png"/><Relationship Id="rId4" Type="http://schemas.microsoft.com/office/2007/relationships/hdphoto" Target="../media/hdphoto1.wdp"/><Relationship Id="rId9" Type="http://schemas.openxmlformats.org/officeDocument/2006/relationships/image" Target="../media/image150.png"/><Relationship Id="rId14" Type="http://schemas.openxmlformats.org/officeDocument/2006/relationships/image" Target="../media/image153.png"/><Relationship Id="rId22" Type="http://schemas.openxmlformats.org/officeDocument/2006/relationships/image" Target="../media/image159.png"/><Relationship Id="rId27" Type="http://schemas.openxmlformats.org/officeDocument/2006/relationships/image" Target="../media/image163.png"/><Relationship Id="rId30" Type="http://schemas.openxmlformats.org/officeDocument/2006/relationships/image" Target="../media/image166.jpg"/><Relationship Id="rId35"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jp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76.jpg"/><Relationship Id="rId4" Type="http://schemas.openxmlformats.org/officeDocument/2006/relationships/image" Target="../media/image1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emf"/><Relationship Id="rId18" Type="http://schemas.openxmlformats.org/officeDocument/2006/relationships/image" Target="../media/image192.emf"/><Relationship Id="rId26" Type="http://schemas.openxmlformats.org/officeDocument/2006/relationships/image" Target="../media/image200.emf"/><Relationship Id="rId39" Type="http://schemas.openxmlformats.org/officeDocument/2006/relationships/image" Target="../media/image213.emf"/><Relationship Id="rId3" Type="http://schemas.openxmlformats.org/officeDocument/2006/relationships/image" Target="../media/image180.png"/><Relationship Id="rId21" Type="http://schemas.openxmlformats.org/officeDocument/2006/relationships/image" Target="../media/image195.emf"/><Relationship Id="rId34" Type="http://schemas.openxmlformats.org/officeDocument/2006/relationships/image" Target="../media/image208.emf"/><Relationship Id="rId7" Type="http://schemas.openxmlformats.org/officeDocument/2006/relationships/image" Target="../media/image182.emf"/><Relationship Id="rId12" Type="http://schemas.openxmlformats.org/officeDocument/2006/relationships/image" Target="../media/image186.emf"/><Relationship Id="rId17" Type="http://schemas.openxmlformats.org/officeDocument/2006/relationships/image" Target="../media/image191.emf"/><Relationship Id="rId25" Type="http://schemas.openxmlformats.org/officeDocument/2006/relationships/image" Target="../media/image199.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1.xml"/><Relationship Id="rId16" Type="http://schemas.openxmlformats.org/officeDocument/2006/relationships/image" Target="../media/image190.emf"/><Relationship Id="rId20" Type="http://schemas.openxmlformats.org/officeDocument/2006/relationships/image" Target="../media/image194.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3.wdp"/><Relationship Id="rId11" Type="http://schemas.microsoft.com/office/2007/relationships/hdphoto" Target="../media/hdphoto14.wdp"/><Relationship Id="rId24" Type="http://schemas.openxmlformats.org/officeDocument/2006/relationships/image" Target="../media/image198.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1.png"/><Relationship Id="rId15" Type="http://schemas.openxmlformats.org/officeDocument/2006/relationships/image" Target="../media/image189.emf"/><Relationship Id="rId23" Type="http://schemas.openxmlformats.org/officeDocument/2006/relationships/image" Target="../media/image197.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5.png"/><Relationship Id="rId19" Type="http://schemas.openxmlformats.org/officeDocument/2006/relationships/image" Target="../media/image193.emf"/><Relationship Id="rId31" Type="http://schemas.openxmlformats.org/officeDocument/2006/relationships/image" Target="../media/image205.emf"/><Relationship Id="rId4" Type="http://schemas.microsoft.com/office/2007/relationships/hdphoto" Target="../media/hdphoto12.wdp"/><Relationship Id="rId9" Type="http://schemas.openxmlformats.org/officeDocument/2006/relationships/image" Target="../media/image184.emf"/><Relationship Id="rId14" Type="http://schemas.openxmlformats.org/officeDocument/2006/relationships/image" Target="../media/image188.emf"/><Relationship Id="rId22" Type="http://schemas.openxmlformats.org/officeDocument/2006/relationships/image" Target="../media/image196.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6.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35.emf"/><Relationship Id="rId5" Type="http://schemas.openxmlformats.org/officeDocument/2006/relationships/image" Target="../media/image213.emf"/><Relationship Id="rId4" Type="http://schemas.openxmlformats.org/officeDocument/2006/relationships/image" Target="../media/image234.emf"/></Relationships>
</file>

<file path=ppt/slides/_rels/slide31.xml.rels><?xml version="1.0" encoding="UTF-8" standalone="yes"?>
<Relationships xmlns="http://schemas.openxmlformats.org/package/2006/relationships"><Relationship Id="rId2" Type="http://schemas.openxmlformats.org/officeDocument/2006/relationships/image" Target="../media/image237.tmp"/><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microsoft.com/office/2007/relationships/hdphoto" Target="../media/hdphoto16.wdp"/><Relationship Id="rId5" Type="http://schemas.openxmlformats.org/officeDocument/2006/relationships/image" Target="../media/image239.png"/><Relationship Id="rId4" Type="http://schemas.microsoft.com/office/2007/relationships/hdphoto" Target="../media/hdphoto15.wdp"/></Relationships>
</file>

<file path=ppt/slides/_rels/slide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244.png"/><Relationship Id="rId5" Type="http://schemas.openxmlformats.org/officeDocument/2006/relationships/image" Target="../media/image243.png"/><Relationship Id="rId10" Type="http://schemas.microsoft.com/office/2007/relationships/hdphoto" Target="../media/hdphoto18.wdp"/><Relationship Id="rId4" Type="http://schemas.openxmlformats.org/officeDocument/2006/relationships/image" Target="../media/image242.png"/><Relationship Id="rId9"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notesSlide" Target="../notesSlides/notesSlide30.xml"/><Relationship Id="rId7" Type="http://schemas.openxmlformats.org/officeDocument/2006/relationships/image" Target="../media/image262.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261.emf"/><Relationship Id="rId5" Type="http://schemas.openxmlformats.org/officeDocument/2006/relationships/image" Target="../media/image260.png"/><Relationship Id="rId4" Type="http://schemas.openxmlformats.org/officeDocument/2006/relationships/image" Target="../media/image259.emf"/><Relationship Id="rId9" Type="http://schemas.openxmlformats.org/officeDocument/2006/relationships/image" Target="../media/image2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200.emf"/><Relationship Id="rId1" Type="http://schemas.openxmlformats.org/officeDocument/2006/relationships/slideLayout" Target="../slideLayouts/slideLayout5.xml"/><Relationship Id="rId4" Type="http://schemas.openxmlformats.org/officeDocument/2006/relationships/image" Target="../media/image193.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21" Type="http://schemas.openxmlformats.org/officeDocument/2006/relationships/image" Target="../media/image28.gif"/><Relationship Id="rId34" Type="http://schemas.openxmlformats.org/officeDocument/2006/relationships/image" Target="../media/image41.jpeg"/><Relationship Id="rId42" Type="http://schemas.openxmlformats.org/officeDocument/2006/relationships/image" Target="../media/image49.png"/><Relationship Id="rId47" Type="http://schemas.openxmlformats.org/officeDocument/2006/relationships/image" Target="../media/image53.png"/><Relationship Id="rId50" Type="http://schemas.openxmlformats.org/officeDocument/2006/relationships/image" Target="../media/image55.png"/><Relationship Id="rId55" Type="http://schemas.openxmlformats.org/officeDocument/2006/relationships/image" Target="../media/image60.gif"/><Relationship Id="rId7" Type="http://schemas.openxmlformats.org/officeDocument/2006/relationships/image" Target="../media/image14.jpe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54" Type="http://schemas.openxmlformats.org/officeDocument/2006/relationships/image" Target="../media/image59.jp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jpg"/><Relationship Id="rId53" Type="http://schemas.openxmlformats.org/officeDocument/2006/relationships/image" Target="../media/image58.png"/><Relationship Id="rId58" Type="http://schemas.openxmlformats.org/officeDocument/2006/relationships/image" Target="../media/image63.jpg"/><Relationship Id="rId5" Type="http://schemas.openxmlformats.org/officeDocument/2006/relationships/image" Target="../media/image12.pn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jpg"/><Relationship Id="rId49" Type="http://schemas.openxmlformats.org/officeDocument/2006/relationships/hyperlink" Target="http://www.dotnetsolutions.co.uk/" TargetMode="External"/><Relationship Id="rId57" Type="http://schemas.openxmlformats.org/officeDocument/2006/relationships/image" Target="../media/image62.jpeg"/><Relationship Id="rId61" Type="http://schemas.openxmlformats.org/officeDocument/2006/relationships/image" Target="../media/image66.jpe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jpeg"/><Relationship Id="rId52" Type="http://schemas.openxmlformats.org/officeDocument/2006/relationships/image" Target="../media/image57.png"/><Relationship Id="rId60" Type="http://schemas.openxmlformats.org/officeDocument/2006/relationships/image" Target="../media/image65.jpg"/><Relationship Id="rId4" Type="http://schemas.openxmlformats.org/officeDocument/2006/relationships/image" Target="../media/image11.tif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jpeg"/><Relationship Id="rId43" Type="http://schemas.openxmlformats.org/officeDocument/2006/relationships/image" Target="../media/image50.png"/><Relationship Id="rId48" Type="http://schemas.openxmlformats.org/officeDocument/2006/relationships/image" Target="../media/image54.png"/><Relationship Id="rId56" Type="http://schemas.openxmlformats.org/officeDocument/2006/relationships/image" Target="../media/image61.gif"/><Relationship Id="rId8" Type="http://schemas.openxmlformats.org/officeDocument/2006/relationships/image" Target="../media/image15.jpeg"/><Relationship Id="rId51" Type="http://schemas.openxmlformats.org/officeDocument/2006/relationships/image" Target="../media/image56.png"/><Relationship Id="rId3" Type="http://schemas.openxmlformats.org/officeDocument/2006/relationships/image" Target="../media/image10.jp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gif"/><Relationship Id="rId38" Type="http://schemas.openxmlformats.org/officeDocument/2006/relationships/image" Target="../media/image45.png"/><Relationship Id="rId46" Type="http://schemas.openxmlformats.org/officeDocument/2006/relationships/hyperlink" Target="http://www.10thmagnitude.com/" TargetMode="External"/><Relationship Id="rId59" Type="http://schemas.openxmlformats.org/officeDocument/2006/relationships/image" Target="../media/image6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Cloud for Modern Business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8"/>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3"/>
            <a:ext cx="11112500" cy="4675187"/>
          </a:xfrm>
          <a:prstGeom prst="rect">
            <a:avLst/>
          </a:prstGeom>
        </p:spPr>
        <p:txBody>
          <a:bodyPr/>
          <a:lstStyle/>
          <a:p>
            <a:r>
              <a:rPr lang="en-US" sz="2800" dirty="0" smtClean="0">
                <a:latin typeface="Segoe UI (Body)"/>
              </a:rPr>
              <a:t>Fully managed SQL Server database technology as a service</a:t>
            </a:r>
          </a:p>
          <a:p>
            <a:pPr marL="336076" lvl="1" indent="-336076"/>
            <a:r>
              <a:rPr lang="en-US" sz="2800" spc="-51" dirty="0"/>
              <a:t>Ideal for simple and complex </a:t>
            </a:r>
            <a:r>
              <a:rPr lang="en-US" sz="2800" spc="-51" dirty="0" smtClean="0"/>
              <a:t>applications</a:t>
            </a:r>
            <a:endParaRPr lang="en-US" sz="2800" dirty="0" smtClean="0">
              <a:latin typeface="Segoe UI (Body)"/>
            </a:endParaRPr>
          </a:p>
          <a:p>
            <a:pPr marL="336076" lvl="1" indent="-336076"/>
            <a:r>
              <a:rPr lang="en-US" sz="2800" spc="-51" dirty="0"/>
              <a:t>Enterprise-ready with automatic support for </a:t>
            </a:r>
            <a:r>
              <a:rPr lang="en-US" sz="2800" spc="-51" dirty="0" smtClean="0"/>
              <a:t>HA</a:t>
            </a:r>
          </a:p>
          <a:p>
            <a:pPr marL="336076" lvl="1" indent="-336076"/>
            <a:endParaRPr lang="en-US" sz="2800" spc="-51" dirty="0"/>
          </a:p>
          <a:p>
            <a:endParaRPr lang="en-US" sz="2800" dirty="0"/>
          </a:p>
        </p:txBody>
      </p:sp>
      <p:grpSp>
        <p:nvGrpSpPr>
          <p:cNvPr id="44" name="Group 43"/>
          <p:cNvGrpSpPr/>
          <p:nvPr/>
        </p:nvGrpSpPr>
        <p:grpSpPr>
          <a:xfrm>
            <a:off x="3808412"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Secondary</a:t>
                </a:r>
              </a:p>
              <a:p>
                <a:pPr algn="ctr" defTabSz="895908" fontAlgn="base">
                  <a:lnSpc>
                    <a:spcPct val="90000"/>
                  </a:lnSpc>
                  <a:spcBef>
                    <a:spcPct val="0"/>
                  </a:spcBef>
                  <a:spcAft>
                    <a:spcPct val="0"/>
                  </a:spcAft>
                  <a:defRPr/>
                </a:pPr>
                <a:r>
                  <a:rPr lang="en-US" b="1" kern="0" dirty="0" smtClean="0">
                    <a:latin typeface="Segoe UI Light" pitchFamily="34" charset="0"/>
                  </a:rPr>
                  <a:t>Replica</a:t>
                </a:r>
                <a:endParaRPr lang="en-US" b="1" kern="0" dirty="0">
                  <a:latin typeface="Segoe UI Light" pitchFamily="34" charset="0"/>
                </a:endParaRP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smtClean="0">
                  <a:latin typeface="Segoe UI Light" pitchFamily="34" charset="0"/>
                </a:rPr>
                <a:t>Primary</a:t>
              </a:r>
            </a:p>
          </p:txBody>
        </p:sp>
      </p:grpSp>
    </p:spTree>
    <p:extLst>
      <p:ext uri="{BB962C8B-B14F-4D97-AF65-F5344CB8AC3E}">
        <p14:creationId xmlns:p14="http://schemas.microsoft.com/office/powerpoint/2010/main" val="17941270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497013"/>
            <a:ext cx="11112500" cy="4675187"/>
          </a:xfrm>
          <a:prstGeom prst="rect">
            <a:avLst/>
          </a:prstGeom>
        </p:spPr>
        <p:txBody>
          <a:bodyPr/>
          <a:lstStyle/>
          <a:p>
            <a:pPr marL="346074" lvl="1" indent="-342900" defTabSz="914051">
              <a:spcBef>
                <a:spcPts val="600"/>
              </a:spcBef>
            </a:pPr>
            <a:r>
              <a:rPr lang="en-US" sz="2800" spc="-51" dirty="0"/>
              <a:t>Designed to scale out elastically with </a:t>
            </a:r>
            <a:r>
              <a:rPr lang="en-US" sz="2800" spc="-51" dirty="0" smtClean="0"/>
              <a:t>demand</a:t>
            </a:r>
          </a:p>
          <a:p>
            <a:pPr marL="346074" lvl="1" indent="-342900" defTabSz="914051">
              <a:spcBef>
                <a:spcPts val="600"/>
              </a:spcBef>
            </a:pPr>
            <a:r>
              <a:rPr lang="en-US" sz="2800" spc="-51" dirty="0" smtClean="0"/>
              <a:t>Robust Failover and Disaster Recovery capabilities</a:t>
            </a:r>
          </a:p>
          <a:p>
            <a:pPr marL="346074" lvl="1" indent="-342900" defTabSz="914051">
              <a:spcBef>
                <a:spcPts val="600"/>
              </a:spcBef>
            </a:pPr>
            <a:endParaRPr lang="en-US" sz="2800" spc="-51" dirty="0" smtClean="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624" y="3348255"/>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2"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2412"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Cross Datacenter Failover</a:t>
            </a:r>
            <a:endParaRPr lang="en-US" kern="0" dirty="0">
              <a:solidFill>
                <a:schemeClr val="bg1"/>
              </a:solidFill>
              <a:latin typeface="Segoe UI Light" pitchFamily="34" charset="0"/>
            </a:endParaRPr>
          </a:p>
        </p:txBody>
      </p:sp>
      <p:pic>
        <p:nvPicPr>
          <p:cNvPr id="8" name="Picture 7"/>
          <p:cNvPicPr>
            <a:picLocks noChangeAspect="1"/>
          </p:cNvPicPr>
          <p:nvPr/>
        </p:nvPicPr>
        <p:blipFill>
          <a:blip r:embed="rId5"/>
          <a:stretch>
            <a:fillRect/>
          </a:stretch>
        </p:blipFill>
        <p:spPr>
          <a:xfrm>
            <a:off x="989011"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5038" y="3124200"/>
            <a:ext cx="914400" cy="609600"/>
          </a:xfrm>
          <a:prstGeom prst="rect">
            <a:avLst/>
          </a:prstGeom>
          <a:noFill/>
          <a:ln>
            <a:noFill/>
          </a:ln>
        </p:spPr>
      </p:pic>
    </p:spTree>
    <p:extLst>
      <p:ext uri="{BB962C8B-B14F-4D97-AF65-F5344CB8AC3E}">
        <p14:creationId xmlns:p14="http://schemas.microsoft.com/office/powerpoint/2010/main" val="552703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r>
              <a:rPr lang="en-US" sz="2800" dirty="0" smtClean="0">
                <a:latin typeface="Segoe UI (Body)"/>
              </a:rPr>
              <a:t>Compliant with </a:t>
            </a:r>
            <a:r>
              <a:rPr lang="en-US" sz="2800" dirty="0">
                <a:latin typeface="Segoe UI (Body)"/>
              </a:rPr>
              <a:t>i</a:t>
            </a:r>
            <a:r>
              <a:rPr lang="en-US" sz="2800" dirty="0" smtClean="0">
                <a:latin typeface="Segoe UI (Body)"/>
              </a:rPr>
              <a:t>ndustry regulations and policies</a:t>
            </a:r>
          </a:p>
          <a:p>
            <a:r>
              <a:rPr lang="en-US" sz="2800" dirty="0" smtClean="0">
                <a:latin typeface="Segoe UI (Body)"/>
              </a:rPr>
              <a:t>Secured Encrypted Database Files</a:t>
            </a:r>
          </a:p>
          <a:p>
            <a:r>
              <a:rPr lang="en-US" sz="2800" dirty="0" smtClean="0">
                <a:latin typeface="Segoe UI (Body)"/>
              </a:rPr>
              <a:t>Limit exposure </a:t>
            </a:r>
            <a:r>
              <a:rPr lang="en-US" sz="2800" dirty="0">
                <a:latin typeface="Segoe UI (Body)"/>
              </a:rPr>
              <a:t>of s</a:t>
            </a:r>
            <a:r>
              <a:rPr lang="en-US" sz="2800" dirty="0" smtClean="0">
                <a:latin typeface="Segoe UI (Body)"/>
              </a:rPr>
              <a:t>ensitive </a:t>
            </a:r>
            <a:r>
              <a:rPr lang="en-US" sz="2800" dirty="0">
                <a:latin typeface="Segoe UI (Body)"/>
              </a:rPr>
              <a:t>d</a:t>
            </a:r>
            <a:r>
              <a:rPr lang="en-US" sz="2800" dirty="0" smtClean="0">
                <a:latin typeface="Segoe UI (Body)"/>
              </a:rPr>
              <a:t>ata</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79812" y="2895600"/>
            <a:ext cx="4343400" cy="3063292"/>
          </a:xfrm>
          <a:prstGeom prst="rect">
            <a:avLst/>
          </a:prstGeom>
        </p:spPr>
      </p:pic>
      <p:sp>
        <p:nvSpPr>
          <p:cNvPr id="5" name="Pentagon 4"/>
          <p:cNvSpPr/>
          <p:nvPr/>
        </p:nvSpPr>
        <p:spPr bwMode="auto">
          <a:xfrm>
            <a:off x="4314031"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smtClean="0">
                <a:solidFill>
                  <a:schemeClr val="bg1"/>
                </a:solidFill>
                <a:latin typeface="Segoe UI Light" pitchFamily="34" charset="0"/>
              </a:rPr>
              <a:t>Protect Sensitive Data</a:t>
            </a:r>
            <a:endParaRPr lang="en-US" kern="0" dirty="0">
              <a:solidFill>
                <a:schemeClr val="bg1"/>
              </a:solidFill>
              <a:latin typeface="Segoe UI Light" pitchFamily="34" charset="0"/>
            </a:endParaRPr>
          </a:p>
        </p:txBody>
      </p:sp>
    </p:spTree>
    <p:extLst>
      <p:ext uri="{BB962C8B-B14F-4D97-AF65-F5344CB8AC3E}">
        <p14:creationId xmlns:p14="http://schemas.microsoft.com/office/powerpoint/2010/main" val="29034078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218860"/>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smtClean="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89038" y="2514600"/>
            <a:ext cx="2489328" cy="2578233"/>
          </a:xfrm>
          <a:prstGeom prst="rect">
            <a:avLst/>
          </a:prstGeom>
        </p:spPr>
      </p:pic>
    </p:spTree>
    <p:extLst>
      <p:ext uri="{BB962C8B-B14F-4D97-AF65-F5344CB8AC3E}">
        <p14:creationId xmlns:p14="http://schemas.microsoft.com/office/powerpoint/2010/main" val="419356299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0477"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b="1">
                <a:solidFill>
                  <a:srgbClr val="FFFFFF"/>
                </a:solidFill>
              </a:rPr>
              <a:t>Microsoft Azure </a:t>
            </a:r>
            <a:r>
              <a:rPr sz="2400" b="1" err="1">
                <a:solidFill>
                  <a:srgbClr val="FFFFFF"/>
                </a:solidFill>
              </a:rPr>
              <a:t>HDInsight</a:t>
            </a:r>
            <a:endParaRPr sz="2400" b="1">
              <a:solidFill>
                <a:srgbClr val="FFFFFF"/>
              </a:solidFill>
            </a:endParaRPr>
          </a:p>
        </p:txBody>
      </p:sp>
      <p:sp>
        <p:nvSpPr>
          <p:cNvPr id="18" name="TextBox 17"/>
          <p:cNvSpPr txBox="1"/>
          <p:nvPr/>
        </p:nvSpPr>
        <p:spPr>
          <a:xfrm>
            <a:off x="3852044" y="2209800"/>
            <a:ext cx="8353426" cy="3293209"/>
          </a:xfrm>
          <a:prstGeom prst="rect">
            <a:avLst/>
          </a:prstGeom>
          <a:noFill/>
        </p:spPr>
        <p:txBody>
          <a:bodyPr wrap="square" rtlCol="0">
            <a:spAutoFit/>
          </a:bodyPr>
          <a:lstStyle/>
          <a:p>
            <a:pPr>
              <a:spcAft>
                <a:spcPts val="1200"/>
              </a:spcAft>
            </a:pPr>
            <a:r>
              <a:rPr lang="en-US" sz="2800" dirty="0">
                <a:solidFill>
                  <a:srgbClr val="FFFFFF"/>
                </a:solidFill>
              </a:rPr>
              <a:t>Microsoft instance </a:t>
            </a:r>
            <a:r>
              <a:rPr lang="en-US" sz="2800" dirty="0" smtClean="0">
                <a:solidFill>
                  <a:srgbClr val="FFFFFF"/>
                </a:solidFill>
              </a:rPr>
              <a:t>of Hadoop distribution running as service</a:t>
            </a:r>
          </a:p>
          <a:p>
            <a:pPr>
              <a:spcAft>
                <a:spcPts val="1200"/>
              </a:spcAft>
            </a:pPr>
            <a:r>
              <a:rPr lang="en-US" sz="2800" dirty="0" smtClean="0">
                <a:solidFill>
                  <a:srgbClr val="FFFFFF"/>
                </a:solidFill>
              </a:rPr>
              <a:t>Support existing ecosystem from Hive, Pig, </a:t>
            </a:r>
            <a:r>
              <a:rPr lang="en-US" sz="2800" dirty="0" err="1" smtClean="0">
                <a:solidFill>
                  <a:srgbClr val="FFFFFF"/>
                </a:solidFill>
              </a:rPr>
              <a:t>etc</a:t>
            </a:r>
            <a:endParaRPr lang="en-US" sz="2800" dirty="0" smtClean="0">
              <a:solidFill>
                <a:srgbClr val="FFFFFF"/>
              </a:solidFill>
            </a:endParaRPr>
          </a:p>
          <a:p>
            <a:pPr>
              <a:spcAft>
                <a:spcPts val="1200"/>
              </a:spcAft>
            </a:pPr>
            <a:r>
              <a:rPr lang="en-US" sz="2800" dirty="0" smtClean="0">
                <a:solidFill>
                  <a:srgbClr val="FFFFFF"/>
                </a:solidFill>
              </a:rPr>
              <a:t>Includes </a:t>
            </a:r>
            <a:r>
              <a:rPr lang="en-US" sz="2800" dirty="0" err="1" smtClean="0">
                <a:solidFill>
                  <a:srgbClr val="FFFFFF"/>
                </a:solidFill>
              </a:rPr>
              <a:t>HBase</a:t>
            </a:r>
            <a:r>
              <a:rPr lang="en-US" sz="2800" dirty="0" smtClean="0">
                <a:solidFill>
                  <a:srgbClr val="FFFFFF"/>
                </a:solidFill>
              </a:rPr>
              <a:t> and </a:t>
            </a:r>
            <a:r>
              <a:rPr lang="en-US" sz="2800" smtClean="0">
                <a:solidFill>
                  <a:srgbClr val="FFFFFF"/>
                </a:solidFill>
              </a:rPr>
              <a:t>Storm </a:t>
            </a:r>
            <a:endParaRPr lang="en-US" sz="2800" smtClean="0">
              <a:solidFill>
                <a:srgbClr val="FFFFFF"/>
              </a:solidFill>
            </a:endParaRPr>
          </a:p>
          <a:p>
            <a:pPr>
              <a:spcAft>
                <a:spcPts val="1200"/>
              </a:spcAft>
            </a:pPr>
            <a:r>
              <a:rPr lang="en-US" sz="2800" smtClean="0">
                <a:solidFill>
                  <a:srgbClr val="FFFFFF"/>
                </a:solidFill>
              </a:rPr>
              <a:t>Extended </a:t>
            </a:r>
            <a:r>
              <a:rPr lang="en-US" sz="2800" dirty="0" smtClean="0">
                <a:solidFill>
                  <a:srgbClr val="FFFFFF"/>
                </a:solidFill>
              </a:rPr>
              <a:t>to support Excel and BI tooling</a:t>
            </a:r>
          </a:p>
          <a:p>
            <a:pPr>
              <a:spcAft>
                <a:spcPts val="1200"/>
              </a:spcAft>
            </a:pPr>
            <a:r>
              <a:rPr lang="en-US" sz="2800" dirty="0" smtClean="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77" y="2372732"/>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240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799"/>
              </a:spcBef>
            </a:pPr>
            <a:r>
              <a:rPr lang="en-US" sz="2800" dirty="0"/>
              <a:t>Rapidly setup environments to drive business priorities</a:t>
            </a:r>
          </a:p>
          <a:p>
            <a:pPr>
              <a:spcBef>
                <a:spcPts val="1799"/>
              </a:spcBef>
            </a:pPr>
            <a:r>
              <a:rPr lang="en-US" sz="2800" dirty="0"/>
              <a:t>Scale to meet peak demands </a:t>
            </a:r>
          </a:p>
          <a:p>
            <a:pPr>
              <a:spcBef>
                <a:spcPts val="1799"/>
              </a:spcBef>
            </a:pPr>
            <a:r>
              <a:rPr lang="en-US" sz="2800" dirty="0"/>
              <a:t>Increase daily activities, efficiency and reduced cost.</a:t>
            </a:r>
          </a:p>
          <a:p>
            <a:endParaRPr lang="en-US" sz="2800" dirty="0"/>
          </a:p>
          <a:p>
            <a:endParaRPr lang="en-US" sz="2800" dirty="0"/>
          </a:p>
        </p:txBody>
      </p:sp>
      <p:grpSp>
        <p:nvGrpSpPr>
          <p:cNvPr id="23" name="Group 22"/>
          <p:cNvGrpSpPr/>
          <p:nvPr/>
        </p:nvGrpSpPr>
        <p:grpSpPr>
          <a:xfrm>
            <a:off x="9437286" y="2704505"/>
            <a:ext cx="2377659" cy="2385653"/>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6530653" y="2701381"/>
            <a:ext cx="2386402" cy="238877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3563297" y="2701381"/>
            <a:ext cx="2407504" cy="2388777"/>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31</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282107976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80191902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4263</Words>
  <Application>Microsoft Office PowerPoint</Application>
  <PresentationFormat>Custom</PresentationFormat>
  <Paragraphs>708</Paragraphs>
  <Slides>47</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メイリオ</vt:lpstr>
      <vt:lpstr>MS PGothic</vt:lpstr>
      <vt:lpstr>Arial</vt:lpstr>
      <vt:lpstr>Segoe Light</vt:lpstr>
      <vt:lpstr>Segoe UI</vt:lpstr>
      <vt:lpstr>Segoe UI (Body)</vt:lpstr>
      <vt:lpstr>Segoe UI Light</vt:lpstr>
      <vt:lpstr>Segoe UI Semibold</vt:lpstr>
      <vt:lpstr>Wingdings</vt:lpstr>
      <vt:lpstr>Azure Event</vt:lpstr>
      <vt:lpstr>The Cloud for Modern Business</vt:lpstr>
      <vt:lpstr>Why the cloud?</vt:lpstr>
      <vt:lpstr>Why the cloud? </vt:lpstr>
      <vt:lpstr>Why the cloud? </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Support for Open Source</vt:lpstr>
      <vt:lpstr>Trust through Transparency</vt:lpstr>
      <vt:lpstr>PowerPoint Presentation</vt:lpstr>
      <vt:lpstr>Azure Services </vt:lpstr>
      <vt:lpstr>Microsoft Azure Services </vt:lpstr>
      <vt:lpstr>Demo: Azure Portal</vt:lpstr>
      <vt:lpstr>Virtual Machines</vt:lpstr>
      <vt:lpstr>PowerPoint Presentation</vt:lpstr>
      <vt:lpstr>Microsoft Azure Site Recovery Orchestrated disaster recovery to a second site or to Azure</vt:lpstr>
      <vt:lpstr>Titanfall</vt:lpstr>
      <vt:lpstr>SQL Database</vt:lpstr>
      <vt:lpstr>SQL Database</vt:lpstr>
      <vt:lpstr>SQL Database</vt:lpstr>
      <vt:lpstr>SQL Database</vt:lpstr>
      <vt:lpstr>Big Data Insights</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Key Scenarios to Get Started with Microsoft Azure</vt:lpstr>
      <vt:lpstr>Key Scenarios to get started with Microsoft Azure</vt:lpstr>
      <vt:lpstr>Key Scenarios to get started with Microsoft Azure</vt:lpstr>
      <vt:lpstr>Key Scenarios to get started with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2015-06-04T16:23:59Z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